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slides/slide17.xml" ContentType="application/vnd.openxmlformats-officedocument.presentationml.slide+xml"/>
  <Override PartName="/ppt/viewProps.xml" ContentType="application/vnd.openxmlformats-officedocument.presentationml.viewProps+xml"/>
  <Override PartName="/ppt/slideMasters/slideMaster0.xml" ContentType="application/vnd.openxmlformats-officedocument.presentationml.slideMaster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0.xml" ContentType="application/vnd.openxmlformats-officedocument.presentationml.slide+xml"/>
  <Override PartName="/ppt/slides/slide9.xml" ContentType="application/vnd.openxmlformats-officedocument.presentationml.slide+xml"/>
  <Override PartName="/ppt/slideLayouts/slideLayout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master0.xml" ContentType="application/vnd.openxmlformats-officedocument.presentationml.slideLayout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theme/theme0.xml" ContentType="application/vnd.openxmlformats-officedocument.theme+xml"/>
  <Override PartName="/ppt/slideLayouts/slideLayout4.xml" ContentType="application/vnd.openxmlformats-officedocument.presentationml.slideLayout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sldMasterIdLst>
    <p:sldMasterId r:id="rId2" id="2147483648"/>
  </p:sldMasterIdLst>
  <p:sldIdLst>
    <p:sldId r:id="rIds257" id="257"/>
    <p:sldId r:id="rIds263" id="263"/>
    <p:sldId r:id="rIds258" id="258"/>
    <p:sldId r:id="rIds259" id="259"/>
    <p:sldId r:id="rIds262" id="262"/>
    <p:sldId r:id="rIds260" id="260"/>
    <p:sldId r:id="rIds261" id="261"/>
    <p:sldId r:id="rIds267" id="267"/>
    <p:sldId r:id="rIds269" id="269"/>
    <p:sldId r:id="rIds268" id="268"/>
    <p:sldId r:id="rIds270" id="270"/>
    <p:sldId r:id="rIds264" id="264"/>
    <p:sldId r:id="rIds271" id="271"/>
    <p:sldId r:id="rIds272" id="272"/>
    <p:sldId r:id="rIds265" id="265"/>
    <p:sldId r:id="rIds274" id="274"/>
    <p:sldId r:id="rIds273" id="273"/>
    <p:sldId r:id="rIds266" id="266"/>
    <p:sldId r:id="rIds275" id="275"/>
    <p:sldId r:id="rIds276" id="276"/>
  </p:sldIdLst>
  <p:sldSz cx="9144000" cy="6858000" type="screen4x3"/>
  <p:notesSz cx="6858000" cy="9144000"/>
  <p:defaultTextStyle>
    <a:lvl1pPr indent="0" algn="l" fontAlgn="base" marL="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000">
        <a:solidFill>
          <a:schemeClr val="tx1"/>
        </a:solidFill>
        <a:latin charset="0" typeface="Arial"/>
      </a:defRPr>
    </a:lvl1pPr>
    <a:lvl2pPr indent="0" algn="l" fontAlgn="base" marL="4572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000">
        <a:solidFill>
          <a:schemeClr val="tx1"/>
        </a:solidFill>
        <a:latin charset="0" typeface="Arial"/>
      </a:defRPr>
    </a:lvl2pPr>
    <a:lvl3pPr indent="0" algn="l" fontAlgn="base" marL="9144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000">
        <a:solidFill>
          <a:schemeClr val="tx1"/>
        </a:solidFill>
        <a:latin charset="0" typeface="Arial"/>
      </a:defRPr>
    </a:lvl3pPr>
    <a:lvl4pPr indent="0" algn="l" fontAlgn="base" marL="13716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000">
        <a:solidFill>
          <a:schemeClr val="tx1"/>
        </a:solidFill>
        <a:latin charset="0" typeface="Arial"/>
      </a:defRPr>
    </a:lvl4pPr>
    <a:lvl5pPr indent="0" algn="l" fontAlgn="base" marL="18288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000">
        <a:solidFill>
          <a:schemeClr val="tx1"/>
        </a:solidFill>
        <a:latin charset="0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2" Type="http://schemas.openxmlformats.org/officeDocument/2006/relationships/slideMaster" Target="slideMasters/slideMaster0.xml" /><Relationship Id="rIds257" Type="http://schemas.openxmlformats.org/officeDocument/2006/relationships/slide" Target="slides/slide0.xml" /><Relationship Id="rIds263" Type="http://schemas.openxmlformats.org/officeDocument/2006/relationships/slide" Target="slides/slide1.xml" /><Relationship Id="rIds258" Type="http://schemas.openxmlformats.org/officeDocument/2006/relationships/slide" Target="slides/slide2.xml" /><Relationship Id="rIds259" Type="http://schemas.openxmlformats.org/officeDocument/2006/relationships/slide" Target="slides/slide3.xml" /><Relationship Id="rIds262" Type="http://schemas.openxmlformats.org/officeDocument/2006/relationships/slide" Target="slides/slide4.xml" /><Relationship Id="rIds260" Type="http://schemas.openxmlformats.org/officeDocument/2006/relationships/slide" Target="slides/slide5.xml" /><Relationship Id="rIds261" Type="http://schemas.openxmlformats.org/officeDocument/2006/relationships/slide" Target="slides/slide6.xml" /><Relationship Id="rIds267" Type="http://schemas.openxmlformats.org/officeDocument/2006/relationships/slide" Target="slides/slide7.xml" /><Relationship Id="rIds269" Type="http://schemas.openxmlformats.org/officeDocument/2006/relationships/slide" Target="slides/slide8.xml" /><Relationship Id="rIds268" Type="http://schemas.openxmlformats.org/officeDocument/2006/relationships/slide" Target="slides/slide9.xml" /><Relationship Id="rIds270" Type="http://schemas.openxmlformats.org/officeDocument/2006/relationships/slide" Target="slides/slide10.xml" /><Relationship Id="rIds264" Type="http://schemas.openxmlformats.org/officeDocument/2006/relationships/slide" Target="slides/slide11.xml" /><Relationship Id="rIds271" Type="http://schemas.openxmlformats.org/officeDocument/2006/relationships/slide" Target="slides/slide12.xml" /><Relationship Id="rIds272" Type="http://schemas.openxmlformats.org/officeDocument/2006/relationships/slide" Target="slides/slide13.xml" /><Relationship Id="rIds265" Type="http://schemas.openxmlformats.org/officeDocument/2006/relationships/slide" Target="slides/slide14.xml" /><Relationship Id="rIds274" Type="http://schemas.openxmlformats.org/officeDocument/2006/relationships/slide" Target="slides/slide15.xml" /><Relationship Id="rIds273" Type="http://schemas.openxmlformats.org/officeDocument/2006/relationships/slide" Target="slides/slide16.xml" /><Relationship Id="rIds266" Type="http://schemas.openxmlformats.org/officeDocument/2006/relationships/slide" Target="slides/slide17.xml" /><Relationship Id="rIds275" Type="http://schemas.openxmlformats.org/officeDocument/2006/relationships/slide" Target="slides/slide18.xml" /><Relationship Id="rIds276" Type="http://schemas.openxmlformats.org/officeDocument/2006/relationships/slide" Target="slides/slide19.xml" /><Relationship Id="rIdp22" Type="http://schemas.openxmlformats.org/officeDocument/2006/relationships/presProps" Target="presProps.xml" /><Relationship Id="rIdp23" Type="http://schemas.openxmlformats.org/officeDocument/2006/relationships/tableStyles" Target="tableStyles.xml" /><Relationship Id="rIdp24" Type="http://schemas.openxmlformats.org/officeDocument/2006/relationships/viewProps" Target="viewProps.xml" /><Relationship Id="rIdt26" Type="http://schemas.openxmlformats.org/officeDocument/2006/relationships/theme" Target="theme/theme0.xml" /></Relationships>
</file>

<file path=ppt/slideLayouts/_rels/slideLayout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master0.xml.rels><?xml version="1.0" encoding="UTF-8" standalone="yes" ?><Relationships xmlns="http://schemas.openxmlformats.org/package/2006/relationships"><Relationship Id="rId0" Type="http://schemas.openxmlformats.org/officeDocument/2006/relationships/slideMaster" Target="../slideMasters/slideMaster0.xml" /></Relationships>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master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gradFill>
          <a:gsLst>
            <a:gs pos="0">
              <a:srgbClr val="0000cc"/>
            </a:gs>
            <a:gs pos="100000">
              <a:srgbClr val="00005e"/>
            </a:gs>
          </a:gsLst>
          <a:lin ang="5400000" scaled="1"/>
        </a:gra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lvl="0"/>
            <a:r>
              <a:rPr lang="en-US" altLang="en-US" dirty="0"/>
              <a:t>Fare clic per modificare lo stile del titolo</a:t>
            </a:r>
          </a:p>
        </p:txBody>
      </p:sp>
      <p:sp>
        <p:nvSpPr>
          <p:cNvPr id="1027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Fare clic per modificare gli stili del testo dello schema</a:t>
            </a:r>
          </a:p>
          <a:p>
            <a:pPr lvl="1"/>
            <a:r>
              <a:rPr lang="en-US" altLang="en-US" dirty="0"/>
              <a:t>Secondo livello</a:t>
            </a:r>
          </a:p>
          <a:p>
            <a:pPr lvl="2"/>
            <a:r>
              <a:rPr lang="en-US" altLang="en-US" dirty="0"/>
              <a:t>Terzo livello</a:t>
            </a:r>
          </a:p>
          <a:p>
            <a:pPr lvl="3"/>
            <a:r>
              <a:rPr lang="en-US" altLang="en-US" dirty="0"/>
              <a:t>Quarto livello</a:t>
            </a:r>
          </a:p>
          <a:p>
            <a:pPr lvl="4"/>
            <a:r>
              <a:rPr lang="en-US" altLang="en-US" dirty="0"/>
              <a:t>Quinto livello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/>
            <a:endParaRPr lang="en-US" altLang="en-US" sz="1400" dirty="0"/>
          </a:p>
        </p:txBody>
      </p:sp>
      <p:sp>
        <p:nvSpPr>
          <p:cNvPr id="1029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1030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r"/>
            <a:fld type="slidenum" id="{12FF1C42-D199-2030-1000-587298610EC3}">
              <a:rPr lang="en-US" altLang="en-US" sz="1400" dirty="0"/>
              <a:t>0</a:t>
            </a:fld>
          </a:p>
        </p:txBody>
      </p:sp>
    </p:spTree>
  </p:cSld>
</p:sldLayout>
</file>

<file path=ppt/slideMasters/_rels/slideMaster0.xml.rels><?xml version="1.0" encoding="UTF-8" standalone="yes" ?><Relationships xmlns="http://schemas.openxmlformats.org/package/2006/relationships"><Relationship Id="rId1" Type="http://schemas.openxmlformats.org/officeDocument/2006/relationships/theme" Target="../theme/theme0.xml" /><Relationship Id="rId2" Type="http://schemas.openxmlformats.org/officeDocument/2006/relationships/slideLayout" Target="../slideLayouts/slideLayout0.xml" /><Relationship Id="rId3" Type="http://schemas.openxmlformats.org/officeDocument/2006/relationships/slideLayout" Target="../slideLayouts/slideLayout1.xml" /><Relationship Id="rId4" Type="http://schemas.openxmlformats.org/officeDocument/2006/relationships/slideLayout" Target="../slideLayouts/slideLayout2.xml" /><Relationship Id="rId5" Type="http://schemas.openxmlformats.org/officeDocument/2006/relationships/slideLayout" Target="../slideLayouts/slideLayout3.xml" /><Relationship Id="rId6" Type="http://schemas.openxmlformats.org/officeDocument/2006/relationships/slideLayout" Target="../slideLayouts/slideLayout4.xml" /><Relationship Id="rId7" Type="http://schemas.openxmlformats.org/officeDocument/2006/relationships/slideLayout" Target="../slideLayouts/slideLayout5.xml" /><Relationship Id="rId8" Type="http://schemas.openxmlformats.org/officeDocument/2006/relationships/slideLayout" Target="../slideLayouts/slideLayout6.xml" /><Relationship Id="rId9" Type="http://schemas.openxmlformats.org/officeDocument/2006/relationships/slideLayout" Target="../slideLayouts/slideLayout7.xml" /><Relationship Id="rId10" Type="http://schemas.openxmlformats.org/officeDocument/2006/relationships/slideLayout" Target="../slideLayouts/slideLayout8.xml" /><Relationship Id="rId11" Type="http://schemas.openxmlformats.org/officeDocument/2006/relationships/slideLayout" Target="../slideLayouts/slideLayout9.xml" /><Relationship Id="rId12" Type="http://schemas.openxmlformats.org/officeDocument/2006/relationships/slideLayout" Target="../slideLayouts/slideLayout10.xml" /><Relationship Id="rId13" Type="http://schemas.openxmlformats.org/officeDocument/2006/relationships/slideLayout" Target="../slideLayouts/slideLayoutmaster0.xml" /></Relationships>
</file>

<file path=ppt/slideMasters/slideMaster0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gradFill>
          <a:gsLst>
            <a:gs pos="0">
              <a:srgbClr val="0000cc"/>
            </a:gs>
            <a:gs pos="100000">
              <a:srgbClr val="00005e"/>
            </a:gs>
          </a:gsLst>
          <a:lin ang="5400000" scaled="1"/>
        </a:gra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lvl="0"/>
            <a:r>
              <a:rPr lang="en-US" altLang="en-US" dirty="0"/>
              <a:t>Fare clic per modificare lo stile del titolo</a:t>
            </a:r>
          </a:p>
        </p:txBody>
      </p:sp>
      <p:sp>
        <p:nvSpPr>
          <p:cNvPr id="1027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Fare clic per modificare gli stili del testo dello schema</a:t>
            </a:r>
          </a:p>
          <a:p>
            <a:pPr lvl="1"/>
            <a:r>
              <a:rPr lang="en-US" altLang="en-US" dirty="0"/>
              <a:t>Secondo livello</a:t>
            </a:r>
          </a:p>
          <a:p>
            <a:pPr lvl="2"/>
            <a:r>
              <a:rPr lang="en-US" altLang="en-US" dirty="0"/>
              <a:t>Terzo livello</a:t>
            </a:r>
          </a:p>
          <a:p>
            <a:pPr lvl="3"/>
            <a:r>
              <a:rPr lang="en-US" altLang="en-US" dirty="0"/>
              <a:t>Quarto livello</a:t>
            </a:r>
          </a:p>
          <a:p>
            <a:pPr lvl="4"/>
            <a:r>
              <a:rPr lang="en-US" altLang="en-US" dirty="0"/>
              <a:t>Quinto livello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/>
            <a:endParaRPr lang="en-US" altLang="en-US" sz="1400" dirty="0"/>
          </a:p>
        </p:txBody>
      </p:sp>
      <p:sp>
        <p:nvSpPr>
          <p:cNvPr id="1029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1030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r"/>
            <a:fld type="slidenum" id="{12FF1C42-D199-2030-1000-587298610EC3}">
              <a:rPr lang="en-US" altLang="en-US" sz="1400" dirty="0"/>
              <a:t>0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12" r:id="rId2"/>
    <p:sldLayoutId id="2147489113" r:id="rId3"/>
    <p:sldLayoutId id="2147489114" r:id="rId4"/>
    <p:sldLayoutId id="2147489115" r:id="rId5"/>
    <p:sldLayoutId id="2147489116" r:id="rId6"/>
    <p:sldLayoutId id="2147489117" r:id="rId7"/>
    <p:sldLayoutId id="2147489118" r:id="rId8"/>
    <p:sldLayoutId id="2147489119" r:id="rId9"/>
    <p:sldLayoutId id="2147489120" r:id="rId10"/>
    <p:sldLayoutId id="2147489121" r:id="rId11"/>
    <p:sldLayoutId id="2147489122" r:id="rId12"/>
    <p:sldLayoutId id="2147489123" r:id="rId13"/>
  </p:sldLayoutIdLst>
  <p:txStyles>
    <p:titleStyle>
      <a:lvl1pPr indent="0" algn="ctr" fontAlgn="base" marL="0" eaLnBrk="0" hangingPunct="false" rtl="false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000000"/>
          </a:solidFill>
          <a:latin charset="0" typeface="Arial"/>
        </a:defRPr>
      </a:lvl1pPr>
    </p:titleStyle>
    <p:bodyStyle>
      <a:lvl1pPr indent="-342900" algn="l" fontAlgn="base" marL="3429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charset="0" typeface="Arial"/>
        </a:defRPr>
      </a:lvl1pPr>
      <a:lvl2pPr indent="-285750" algn="l" fontAlgn="base" marL="74295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charset="0" typeface="Arial"/>
        </a:defRPr>
      </a:lvl2pPr>
      <a:lvl3pPr indent="-228600" algn="l" fontAlgn="base" marL="11430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charset="0" typeface="Arial"/>
        </a:defRPr>
      </a:lvl3pPr>
      <a:lvl4pPr indent="-228600" algn="l" fontAlgn="base" marL="16002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charset="0" typeface="Arial"/>
        </a:defRPr>
      </a:lvl4pPr>
      <a:lvl5pPr indent="-228600" algn="l" fontAlgn="base" marL="20574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charset="0" typeface="Arial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</a:defRPr>
      </a:lvl5pPr>
    </p:otherStyle>
  </p:txStyles>
</p:sldMaster>
</file>

<file path=ppt/slides/_rels/slide0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0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7" Type="http://schemas.openxmlformats.org/officeDocument/2006/relationships/image" Target="../media/picture7.jpeg" /></Relationships>
</file>

<file path=ppt/slides/_rels/slide11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2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8" Type="http://schemas.openxmlformats.org/officeDocument/2006/relationships/image" Target="../media/picture8.jpeg" /></Relationships>
</file>

<file path=ppt/slides/_rels/slide13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9" Type="http://schemas.openxmlformats.org/officeDocument/2006/relationships/image" Target="../media/picture9.jpeg" /></Relationships>
</file>

<file path=ppt/slides/_rels/slide14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5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0" Type="http://schemas.openxmlformats.org/officeDocument/2006/relationships/image" Target="../media/picture10.jpeg" /></Relationships>
</file>

<file path=ppt/slides/_rels/slide16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1" Type="http://schemas.openxmlformats.org/officeDocument/2006/relationships/image" Target="../media/picture11.jpeg" /></Relationships>
</file>

<file path=ppt/slides/_rels/slide17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8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2" Type="http://schemas.openxmlformats.org/officeDocument/2006/relationships/image" Target="../media/picture12.jpeg" /></Relationships>
</file>

<file path=ppt/slides/_rels/slide19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3" Type="http://schemas.openxmlformats.org/officeDocument/2006/relationships/image" Target="../media/picture13.jpeg" /></Relationships>
</file>

<file path=ppt/slides/_rels/slide2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3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4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5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" Type="http://schemas.openxmlformats.org/officeDocument/2006/relationships/image" Target="../media/picture1.jpeg" /></Relationships>
</file>

<file path=ppt/slides/_rels/slide6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2" Type="http://schemas.openxmlformats.org/officeDocument/2006/relationships/image" Target="../media/picture2.jpeg" /></Relationships>
</file>

<file path=ppt/slides/_rels/slide7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3" Type="http://schemas.openxmlformats.org/officeDocument/2006/relationships/image" Target="../media/picture3.jpeg" /><Relationship Id="rID4" Type="http://schemas.openxmlformats.org/officeDocument/2006/relationships/image" Target="../media/picture4.jpeg" /></Relationships>
</file>

<file path=ppt/slides/_rels/slide8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5" Type="http://schemas.openxmlformats.org/officeDocument/2006/relationships/image" Target="../media/picture5.jpeg" /></Relationships>
</file>

<file path=ppt/slides/_rels/slide9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6" Type="http://schemas.openxmlformats.org/officeDocument/2006/relationships/image" Target="../media/picture6.jpeg" 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2048" name=""/>
        <p:cNvGrpSpPr>
          <a:grpSpLocks/>
        </p:cNvGrpSpPr>
        <p:nvPr/>
      </p:nvGrpSpPr>
      <p:grpSpPr>
        <a:xfrm/>
      </p:grpSpPr>
      <p:sp>
        <p:nvSpPr>
          <p:cNvPr id="2050" name=""/>
          <p:cNvSpPr>
            <a:spLocks noGrp="1" noChangeAspect="0"/>
          </p:cNvSpPr>
          <p:nvPr>
            <p:ph type="ctrTitle" sz="full" idx="4294967295"/>
          </p:nvPr>
        </p:nvSpPr>
        <p:spPr>
          <a:xfrm rot="0">
            <a:off x="685800" y="2130425"/>
            <a:ext cx="7772400" cy="1470025"/>
          </a:xfrm>
          <a:ln/>
        </p:spPr>
        <p:txBody>
          <a:bodyPr wrap="square" lIns="91440" rIns="91440" tIns="45720" bIns="45720" anchor="ctr"/>
          <a:lstStyle>
            <a:lvl1pPr>
              <a:defRPr/>
            </a:lvl1pPr>
          </a:lstStyle>
          <a:p>
            <a:pPr/>
            <a:r>
              <a:rPr lang="en-US" altLang="en-US" dirty="0" b="1">
                <a:solidFill>
                  <a:srgbClr val="ffffff"/>
                </a:solidFill>
                <a:latin charset="0" typeface="Candara"/>
              </a:rPr>
              <a:t>I climi e gli ambienti europei</a:t>
            </a:r>
          </a:p>
        </p:txBody>
      </p:sp>
      <p:sp>
        <p:nvSpPr>
          <p:cNvPr id="2051" name=""/>
          <p:cNvSpPr>
            <a:spLocks noGrp="1" noChangeAspect="0"/>
          </p:cNvSpPr>
          <p:nvPr>
            <p:ph type="subTitle" sz="full" idx="4294967295"/>
          </p:nvPr>
        </p:nvSpPr>
        <p:spPr>
          <a:xfrm rot="0">
            <a:off x="1371600" y="3886200"/>
            <a:ext cx="6396789" cy="2747210"/>
          </a:xfrm>
          <a:ln/>
        </p:spPr>
        <p:txBody>
          <a:bodyPr wrap="square" lIns="91440" rIns="91440" tIns="45720" bIns="45720" anchor="t" anchorCtr="false"/>
          <a:lstStyle>
            <a:lvl1pPr algn="ctr" marL="0">
              <a:buNone/>
              <a:defRPr/>
            </a:lvl1pPr>
            <a:lvl2pPr algn="ctr" marL="457200">
              <a:buNone/>
              <a:defRPr/>
            </a:lvl2pPr>
            <a:lvl3pPr algn="ctr" marL="914400">
              <a:buNone/>
              <a:defRPr/>
            </a:lvl3pPr>
            <a:lvl4pPr algn="ctr" marL="1371600">
              <a:buNone/>
              <a:defRPr/>
            </a:lvl4pPr>
            <a:lvl5pPr algn="ctr" marL="1828800">
              <a:buNone/>
              <a:defRPr/>
            </a:lvl5pPr>
          </a:lstStyle>
          <a:p>
            <a:pPr/>
            <a:r>
              <a:rPr lang="en-US" altLang="en-US" dirty="0" u="sng">
                <a:solidFill>
                  <a:srgbClr val="ffffff"/>
                </a:solidFill>
                <a:latin charset="0" typeface="Candara"/>
              </a:rPr>
              <a:t>Tipologie di climi e ambienti del territorio europeo </a:t>
            </a:r>
          </a:p>
          <a:p>
            <a:pPr/>
            <a:r>
              <a:rPr lang="en-US" altLang="en-US" dirty="0" u="sng">
                <a:solidFill>
                  <a:srgbClr val="ffffff"/>
                </a:solidFill>
                <a:latin charset="0" typeface="Candara"/>
              </a:rPr>
              <a:t>A cura di</a:t>
            </a:r>
            <a:r>
              <a:rPr lang="en-US" altLang="en-US" sz="3600" dirty="0" i="1" u="sng">
                <a:solidFill>
                  <a:srgbClr val="00ff00"/>
                </a:solidFill>
                <a:latin charset="0" typeface="Candara"/>
              </a:rPr>
              <a:t> </a:t>
            </a:r>
            <a:r>
              <a:rPr lang="en-US" altLang="en-US" sz="3600" dirty="0" i="1" u="sng">
                <a:solidFill>
                  <a:srgbClr val="00ff00"/>
                </a:solidFill>
                <a:latin charset="0" typeface="Candara"/>
              </a:rPr>
              <a:t>Matteo</a:t>
            </a:r>
            <a:r>
              <a:rPr lang="en-US" altLang="en-US" sz="3600" dirty="0" i="1" u="sng">
                <a:solidFill>
                  <a:srgbClr val="00ff00"/>
                </a:solidFill>
                <a:latin charset="0" typeface="Candara"/>
              </a:rPr>
              <a:t> </a:t>
            </a:r>
            <a:r>
              <a:rPr lang="en-US" altLang="en-US" sz="3600" dirty="0" i="1" u="sng">
                <a:solidFill>
                  <a:srgbClr val="00ff00"/>
                </a:solidFill>
                <a:latin charset="0" typeface="Candara"/>
              </a:rPr>
              <a:t>Grano</a:t>
            </a:r>
            <a:endParaRPr/>
          </a:p>
          <a:p>
            <a:pPr/>
            <a:r>
              <a:rPr lang="en-US" altLang="en-US" sz="3600" dirty="0" i="0" u="sng">
                <a:solidFill>
                  <a:srgbClr val="000000"/>
                </a:solidFill>
                <a:latin charset="0" typeface="Candara"/>
              </a:rPr>
              <a:t>e </a:t>
            </a:r>
            <a:r>
              <a:rPr lang="en-US" altLang="en-US" sz="3600" dirty="0" i="0" u="sng">
                <a:solidFill>
                  <a:srgbClr val="000000"/>
                </a:solidFill>
                <a:latin charset="0" typeface="Candara"/>
              </a:rPr>
              <a:t>di</a:t>
            </a:r>
            <a:r>
              <a:rPr lang="en-US" altLang="en-US" sz="3600" dirty="0" i="0" u="sng">
                <a:solidFill>
                  <a:srgbClr val="000000"/>
                </a:solidFill>
                <a:latin charset="0" typeface="Candara"/>
              </a:rPr>
              <a:t> </a:t>
            </a:r>
            <a:r>
              <a:rPr lang="en-US" altLang="en-US" sz="3600" dirty="0" i="0" u="sng">
                <a:solidFill>
                  <a:srgbClr val="000000"/>
                </a:solidFill>
                <a:latin charset="0" typeface="Candara"/>
              </a:rPr>
              <a:t>Simone</a:t>
            </a:r>
            <a:r>
              <a:rPr lang="en-US" altLang="en-US" sz="3600" dirty="0" i="0" u="sng">
                <a:solidFill>
                  <a:srgbClr val="000000"/>
                </a:solidFill>
                <a:latin charset="0" typeface="Candara"/>
              </a:rPr>
              <a:t> </a:t>
            </a:r>
            <a:r>
              <a:rPr lang="en-US" altLang="en-US" sz="3600" dirty="0" i="0" u="sng">
                <a:solidFill>
                  <a:srgbClr val="000000"/>
                </a:solidFill>
                <a:latin charset="0" typeface="Candara"/>
              </a:rPr>
              <a:t>Bresciani</a:t>
            </a:r>
            <a:endParaRPr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3072" name=""/>
        <p:cNvGrpSpPr>
          <a:grpSpLocks/>
        </p:cNvGrpSpPr>
        <p:nvPr/>
      </p:nvGrpSpPr>
      <p:grpSpPr>
        <a:xfrm/>
      </p:grpSpPr>
      <p:sp>
        <p:nvSpPr>
          <p:cNvPr id="307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endParaRPr lang="en-US" altLang="en-US" dirty="0"/>
          </a:p>
        </p:txBody>
      </p:sp>
      <p:sp>
        <p:nvSpPr>
          <p:cNvPr id="3075" name=""/>
          <p:cNvSpPr>
            <a:spLocks noChangeAspect="0"/>
          </p:cNvSpPr>
          <p:nvPr/>
        </p:nvSpPr>
        <p:spPr>
          <a:xfrm>
            <a:off x="468313" y="2060575"/>
            <a:ext cx="208756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b="1">
                <a:solidFill>
                  <a:srgbClr val="ffffff"/>
                </a:solidFill>
                <a:latin charset="0" typeface="Candara"/>
              </a:rPr>
              <a:t>Precipitazioni</a:t>
            </a:r>
          </a:p>
        </p:txBody>
      </p:sp>
      <p:sp>
        <p:nvSpPr>
          <p:cNvPr id="3076" name=""/>
          <p:cNvSpPr>
            <a:spLocks noChangeAspect="0"/>
          </p:cNvSpPr>
          <p:nvPr/>
        </p:nvSpPr>
        <p:spPr>
          <a:xfrm>
            <a:off x="468313" y="3716338"/>
            <a:ext cx="149225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/>
            <a:r>
              <a:rPr lang="en-US" altLang="en-US" sz="1800" dirty="0">
                <a:solidFill>
                  <a:srgbClr val="ffffff"/>
                </a:solidFill>
              </a:rPr>
              <a:t>Temperatura</a:t>
            </a:r>
          </a:p>
        </p:txBody>
      </p:sp>
      <p:sp>
        <p:nvSpPr>
          <p:cNvPr id="3077" name=""/>
          <p:cNvSpPr>
            <a:spLocks noChangeAspect="0"/>
          </p:cNvSpPr>
          <p:nvPr/>
        </p:nvSpPr>
        <p:spPr>
          <a:xfrm>
            <a:off x="2916238" y="2997200"/>
            <a:ext cx="14541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/>
            <a:r>
              <a:rPr lang="en-US" altLang="en-US" sz="1800" dirty="0">
                <a:solidFill>
                  <a:srgbClr val="ffffff"/>
                </a:solidFill>
              </a:rPr>
              <a:t>determinano</a:t>
            </a:r>
          </a:p>
        </p:txBody>
      </p:sp>
      <p:sp>
        <p:nvSpPr>
          <p:cNvPr id="3078" name=""/>
          <p:cNvSpPr>
            <a:spLocks noChangeAspect="0"/>
          </p:cNvSpPr>
          <p:nvPr/>
        </p:nvSpPr>
        <p:spPr>
          <a:xfrm>
            <a:off x="4859338" y="2205038"/>
            <a:ext cx="3673474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/>
            <a:r>
              <a:rPr lang="en-US" altLang="en-US" sz="1800" dirty="0">
                <a:solidFill>
                  <a:srgbClr val="ffffff"/>
                </a:solidFill>
              </a:rPr>
              <a:t>flora e  fauna </a:t>
            </a:r>
            <a:r>
              <a:rPr lang="en-US" altLang="en-US" sz="1800" dirty="0">
                <a:solidFill>
                  <a:srgbClr val="ffffff"/>
                </a:solidFill>
              </a:rPr>
              <a:t> ambiente</a:t>
            </a:r>
          </a:p>
        </p:txBody>
      </p:sp>
      <p:sp>
        <p:nvSpPr>
          <p:cNvPr id="3079" name=""/>
          <p:cNvSpPr>
            <a:spLocks noChangeAspect="0"/>
          </p:cNvSpPr>
          <p:nvPr/>
        </p:nvSpPr>
        <p:spPr>
          <a:xfrm>
            <a:off x="4859338" y="3789363"/>
            <a:ext cx="220345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/>
            <a:r>
              <a:rPr lang="en-US" altLang="en-US" sz="1800" dirty="0">
                <a:solidFill>
                  <a:srgbClr val="ffffff"/>
                </a:solidFill>
              </a:rPr>
              <a:t>La presenza umana</a:t>
            </a:r>
          </a:p>
        </p:txBody>
      </p:sp>
      <p:sp>
        <p:nvSpPr>
          <p:cNvPr id="3080" name=""/>
          <p:cNvSpPr>
            <a:spLocks noChangeAspect="0"/>
          </p:cNvSpPr>
          <p:nvPr/>
        </p:nvSpPr>
        <p:spPr>
          <a:xfrm>
            <a:off x="2268538" y="2349500"/>
            <a:ext cx="647700" cy="647700"/>
          </a:xfrm>
          <a:prstGeom prst="line">
            <a:avLst/>
          </a:prstGeom>
          <a:noFill/>
          <a:ln>
            <a:solidFill>
              <a:srgbClr val="000000"/>
            </a:solidFill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081" name=""/>
          <p:cNvSpPr>
            <a:spLocks noChangeAspect="0"/>
          </p:cNvSpPr>
          <p:nvPr/>
        </p:nvSpPr>
        <p:spPr>
          <a:xfrm flipV="1">
            <a:off x="1979613" y="3357563"/>
            <a:ext cx="863600" cy="503237"/>
          </a:xfrm>
          <a:prstGeom prst="line">
            <a:avLst/>
          </a:prstGeom>
          <a:noFill/>
          <a:ln>
            <a:solidFill>
              <a:srgbClr val="000000"/>
            </a:solidFill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082" name=""/>
          <p:cNvSpPr>
            <a:spLocks noChangeAspect="0"/>
          </p:cNvSpPr>
          <p:nvPr/>
        </p:nvSpPr>
        <p:spPr>
          <a:xfrm flipV="1">
            <a:off x="4427538" y="2492375"/>
            <a:ext cx="431800" cy="576263"/>
          </a:xfrm>
          <a:prstGeom prst="line">
            <a:avLst/>
          </a:prstGeom>
          <a:noFill/>
          <a:ln>
            <a:solidFill>
              <a:srgbClr val="000000"/>
            </a:solidFill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083" name=""/>
          <p:cNvSpPr>
            <a:spLocks noChangeAspect="0"/>
          </p:cNvSpPr>
          <p:nvPr/>
        </p:nvSpPr>
        <p:spPr>
          <a:xfrm>
            <a:off x="4356100" y="3500438"/>
            <a:ext cx="360363" cy="360362"/>
          </a:xfrm>
          <a:prstGeom prst="line">
            <a:avLst/>
          </a:prstGeom>
          <a:noFill/>
          <a:ln>
            <a:solidFill>
              <a:srgbClr val="000000"/>
            </a:solidFill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ID="12" presetClass="entr" presetSubtype="4" grpId="0" autoRev="fals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nodeType="afterGroup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nodeType="afterEffect" fill="hold" presetID="16" presetClass="entr" presetSubtype="21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nodeType="clickPar" fill="hold">
                      <p:stCondLst>
                        <p:cond delay="indefinite"/>
                      </p:stCondLst>
                      <p:childTnLst>
                        <p:par>
                          <p:cTn id="1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nodeType="clickPar" fill="hold">
                      <p:stCondLst>
                        <p:cond delay="indefinite"/>
                      </p:stCondLst>
                      <p:childTnLst>
                        <p:par>
                          <p:cTn id="20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ID="26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nodeType="afterEffect" fill="hold" presetID="26" presetClass="entr" presetSubtype="0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0" build="whole"/>
      <p:bldP spid="3076" grpId="0" animBg="0" build="whole"/>
      <p:bldP spid="3077" grpId="0" animBg="0" build="whole"/>
      <p:bldP spid="3078" grpId="0" animBg="0" build="whole"/>
      <p:bldP spid="3079" grpId="0" animBg="0" build="whol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2288" name=""/>
        <p:cNvGrpSpPr>
          <a:grpSpLocks/>
        </p:cNvGrpSpPr>
        <p:nvPr/>
      </p:nvGrpSpPr>
      <p:grpSpPr>
        <a:xfrm/>
      </p:grpSpPr>
      <p:sp>
        <p:nvSpPr>
          <p:cNvPr id="1229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</a:rPr>
              <a:t>Clima nordico</a:t>
            </a:r>
          </a:p>
        </p:txBody>
      </p:sp>
      <p:sp>
        <p:nvSpPr>
          <p:cNvPr id="12291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dirty="0">
                <a:solidFill>
                  <a:srgbClr val="ffffff"/>
                </a:solidFill>
              </a:rPr>
              <a:t>Ambiente: taiga</a:t>
            </a:r>
          </a:p>
          <a:p>
            <a:pPr/>
            <a:r>
              <a:rPr lang="en-US" altLang="en-US" dirty="0">
                <a:solidFill>
                  <a:srgbClr val="ffffff"/>
                </a:solidFill>
              </a:rPr>
              <a:t>Presenza umana: baite, e terreni privi di vegetazione a causa dei boscaioli.</a:t>
            </a:r>
          </a:p>
        </p:txBody>
      </p:sp>
      <p:pic>
        <p:nvPicPr>
          <p:cNvPr id="12292" name=""/>
          <p:cNvPicPr>
            <a:picLocks noChangeAspect="1"/>
          </p:cNvPicPr>
          <p:nvPr>
            <p:ph type="obj" sz="half" idx="4294967295"/>
          </p:nvPr>
        </p:nvPicPr>
        <p:blipFill>
          <a:blip r:embed="rID7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5434013" y="2938463"/>
            <a:ext cx="2466975" cy="18478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21" presetClass="entr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nodeType="afterEffect" fill="hold" presetID="2" presetClass="entr" presetSubtype="4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nodeType="afterGroup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charRg st="1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charRg st="1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3312" name=""/>
        <p:cNvGrpSpPr>
          <a:grpSpLocks/>
        </p:cNvGrpSpPr>
        <p:nvPr/>
      </p:nvGrpSpPr>
      <p:grpSpPr>
        <a:xfrm/>
      </p:grpSpPr>
      <p:sp>
        <p:nvSpPr>
          <p:cNvPr id="1331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>
                <a:solidFill>
                  <a:srgbClr val="ffffff"/>
                </a:solidFill>
                <a:latin charset="0" typeface="Candara"/>
              </a:rPr>
              <a:t>Clima atlantico</a:t>
            </a:r>
          </a:p>
        </p:txBody>
      </p:sp>
      <p:sp>
        <p:nvSpPr>
          <p:cNvPr id="13315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 u="sng">
                <a:solidFill>
                  <a:srgbClr val="ffffff"/>
                </a:solidFill>
                <a:latin charset="0" typeface="Candara"/>
              </a:rPr>
              <a:t>Caratteristiche</a:t>
            </a: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:</a:t>
            </a:r>
          </a:p>
          <a:p>
            <a:pPr/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Precipitazioni frequenti</a:t>
            </a:r>
          </a:p>
        </p:txBody>
      </p:sp>
      <p:sp>
        <p:nvSpPr>
          <p:cNvPr id="13316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Brughiere </a:t>
            </a: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 erica e muschio</a:t>
            </a:r>
          </a:p>
          <a:p>
            <a:pPr/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Prateria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45" presetClass="entr" presetSubtype="0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5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5">
                                            <p:txEl>
                                              <p:charRg st="1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nodeType="afterGroup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ID="45" presetClass="entr" presetSubtype="0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6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16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316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6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6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6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0" build="p"/>
      <p:bldP spid="13316" grpId="0" animBg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4336" name=""/>
        <p:cNvGrpSpPr>
          <a:grpSpLocks/>
        </p:cNvGrpSpPr>
        <p:nvPr/>
      </p:nvGrpSpPr>
      <p:grpSpPr>
        <a:xfrm/>
      </p:grpSpPr>
      <p:sp>
        <p:nvSpPr>
          <p:cNvPr id="1433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323850" y="260350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  <a:latin charset="0" typeface="Candara"/>
              </a:rPr>
              <a:t>Clima atlantico</a:t>
            </a:r>
          </a:p>
        </p:txBody>
      </p:sp>
      <p:sp>
        <p:nvSpPr>
          <p:cNvPr id="14339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Ambiente: brughiera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Temperatura: molto bassa in inverno ma abbastanza mite in estate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 Precipitazioni: poco frequenti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Flora: erica, muschio, graminacee e betulle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Fauna: uccelli, tassi, puzzole, topi, rane e vipere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Morfologia: ricca di erbe, prevalentemente collinare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Terreno: ricoperto di piante e ricco di humus</a:t>
            </a:r>
          </a:p>
        </p:txBody>
      </p:sp>
      <p:pic>
        <p:nvPicPr>
          <p:cNvPr id="14340" name=""/>
          <p:cNvPicPr>
            <a:picLocks noChangeAspect="1"/>
          </p:cNvPicPr>
          <p:nvPr>
            <p:ph type="obj" sz="half" idx="4294967295"/>
          </p:nvPr>
        </p:nvPicPr>
        <p:blipFill>
          <a:blip r:embed="rID8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457200" y="2452688"/>
            <a:ext cx="4038600" cy="2820987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14" presetClass="entr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Group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fill="hold" presetID="42" presetClass="entr" presetSubtype="0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nodeType="afterGroup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charRg st="20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charRg st="2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charRg st="2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nodeType="afterGroup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8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charRg st="85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charRg st="8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charRg st="8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nodeType="afterGroup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17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9">
                                            <p:txEl>
                                              <p:charRg st="117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charRg st="117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charRg st="117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nodeType="afterGroup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61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charRg st="161" end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charRg st="161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charRg st="161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nodeType="afterGroup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13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39">
                                            <p:txEl>
                                              <p:charRg st="213" end="2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charRg st="213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charRg st="213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nodeType="afterGroup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66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39">
                                            <p:txEl>
                                              <p:charRg st="266" end="3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charRg st="266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charRg st="266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5360" name=""/>
        <p:cNvGrpSpPr>
          <a:grpSpLocks/>
        </p:cNvGrpSpPr>
        <p:nvPr/>
      </p:nvGrpSpPr>
      <p:grpSpPr>
        <a:xfrm/>
      </p:grpSpPr>
      <p:sp>
        <p:nvSpPr>
          <p:cNvPr id="1536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</a:rPr>
              <a:t>Clima atlantico</a:t>
            </a:r>
          </a:p>
        </p:txBody>
      </p:sp>
      <p:sp>
        <p:nvSpPr>
          <p:cNvPr id="15363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dirty="0">
                <a:solidFill>
                  <a:srgbClr val="ffffff"/>
                </a:solidFill>
              </a:rPr>
              <a:t>Ambiente: brughiera</a:t>
            </a:r>
          </a:p>
          <a:p>
            <a:pPr/>
            <a:r>
              <a:rPr lang="en-US" altLang="en-US" dirty="0">
                <a:solidFill>
                  <a:srgbClr val="ffffff"/>
                </a:solidFill>
              </a:rPr>
              <a:t>Presenza umana: casali, stalle e prati coltivati.</a:t>
            </a:r>
          </a:p>
        </p:txBody>
      </p:sp>
      <p:pic>
        <p:nvPicPr>
          <p:cNvPr id="15364" name=""/>
          <p:cNvPicPr>
            <a:picLocks noChangeAspect="1"/>
          </p:cNvPicPr>
          <p:nvPr>
            <p:ph type="obj" sz="half" idx="4294967295"/>
          </p:nvPr>
        </p:nvPicPr>
        <p:blipFill>
          <a:blip r:embed="rID9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5003800" y="2781300"/>
            <a:ext cx="3595688" cy="20129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6" presetClass="entr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nodeType="afterEffect" fill="hold" presetID="42" presetClass="entr" presetSubtype="0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nodeType="afterGroup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charRg st="20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charRg st="2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charRg st="2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6384" name=""/>
        <p:cNvGrpSpPr>
          <a:grpSpLocks/>
        </p:cNvGrpSpPr>
        <p:nvPr/>
      </p:nvGrpSpPr>
      <p:grpSpPr>
        <a:xfrm/>
      </p:grpSpPr>
      <p:sp>
        <p:nvSpPr>
          <p:cNvPr id="1638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>
                <a:solidFill>
                  <a:srgbClr val="ffffff"/>
                </a:solidFill>
                <a:latin charset="0" typeface="Candara"/>
              </a:rPr>
              <a:t>Clima continentale</a:t>
            </a:r>
          </a:p>
        </p:txBody>
      </p:sp>
      <p:sp>
        <p:nvSpPr>
          <p:cNvPr id="16387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 u="sng">
                <a:solidFill>
                  <a:srgbClr val="ffffff"/>
                </a:solidFill>
                <a:latin charset="0" typeface="Candara"/>
              </a:rPr>
              <a:t>Caratteristiche</a:t>
            </a: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:</a:t>
            </a:r>
          </a:p>
          <a:p>
            <a:pPr/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Inverni freddi</a:t>
            </a:r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Estati calde e asciutte</a:t>
            </a:r>
          </a:p>
        </p:txBody>
      </p:sp>
      <p:sp>
        <p:nvSpPr>
          <p:cNvPr id="16388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Steppa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8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charRg st="18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charRg st="18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7">
                                            <p:txEl>
                                              <p:charRg st="18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nodeType="afterGroup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33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charRg st="33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charRg st="33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7">
                                            <p:txEl>
                                              <p:charRg st="33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nodeType="afterGroup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ID="45" presetClass="entr" presetSubtype="0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0" build="p"/>
      <p:bldP spid="16388" grpId="0" animBg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7408" name=""/>
        <p:cNvGrpSpPr>
          <a:grpSpLocks/>
        </p:cNvGrpSpPr>
        <p:nvPr/>
      </p:nvGrpSpPr>
      <p:grpSpPr>
        <a:xfrm/>
      </p:grpSpPr>
      <p:sp>
        <p:nvSpPr>
          <p:cNvPr id="1741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  <a:latin charset="0" typeface="Candara"/>
              </a:rPr>
              <a:t>Clima continentale</a:t>
            </a:r>
          </a:p>
        </p:txBody>
      </p:sp>
      <p:sp>
        <p:nvSpPr>
          <p:cNvPr id="17411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latin charset="0" typeface="Candara"/>
              </a:rPr>
              <a:t>Ambiente: steppa</a:t>
            </a:r>
          </a:p>
          <a:p>
            <a:pPr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latin charset="0" typeface="Candara"/>
              </a:rPr>
              <a:t>Temperatura: inverni freddi, estati calde e piovose</a:t>
            </a:r>
          </a:p>
          <a:p>
            <a:pPr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latin charset="0" typeface="Candara"/>
              </a:rPr>
              <a:t>Precipitazioni: scarse</a:t>
            </a:r>
          </a:p>
          <a:p>
            <a:pPr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latin charset="0" typeface="Candara"/>
              </a:rPr>
              <a:t>Flora: erbe, arbusti </a:t>
            </a:r>
          </a:p>
          <a:p>
            <a:pPr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latin charset="0" typeface="Candara"/>
              </a:rPr>
              <a:t>Fauna: roditori, rettili e insetti</a:t>
            </a:r>
          </a:p>
          <a:p>
            <a:pPr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latin charset="0" typeface="Candara"/>
              </a:rPr>
              <a:t>Morfologia: molti fiumi e laghi</a:t>
            </a:r>
          </a:p>
          <a:p>
            <a:pPr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latin charset="0" typeface="Candara"/>
              </a:rPr>
              <a:t>Terreno: arido ma vicino ai corsi d’ acqua umido</a:t>
            </a:r>
          </a:p>
        </p:txBody>
      </p:sp>
      <p:pic>
        <p:nvPicPr>
          <p:cNvPr id="17412" name=""/>
          <p:cNvPicPr>
            <a:picLocks noChangeAspect="1"/>
          </p:cNvPicPr>
          <p:nvPr>
            <p:ph type="obj" sz="half" idx="4294967295"/>
          </p:nvPr>
        </p:nvPicPr>
        <p:blipFill>
          <a:blip r:embed="rID10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1123950" y="3019425"/>
            <a:ext cx="2705100" cy="16859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26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nodeType="afterEffect" fill="hold" presetID="22" presetClass="entr" presetSubtype="4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nodeType="afterGroup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7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charRg st="17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nodeType="afterGroup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69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charRg st="69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nodeType="afterGroup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nodeType="afterGroup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14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charRg st="114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nodeType="afterGroup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49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charRg st="149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nodeType="afterGroup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81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411">
                                            <p:txEl>
                                              <p:charRg st="181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8432" name=""/>
        <p:cNvGrpSpPr>
          <a:grpSpLocks/>
        </p:cNvGrpSpPr>
        <p:nvPr/>
      </p:nvGrpSpPr>
      <p:grpSpPr>
        <a:xfrm/>
      </p:grpSpPr>
      <p:sp>
        <p:nvSpPr>
          <p:cNvPr id="1843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</a:rPr>
              <a:t>Clima continentale</a:t>
            </a:r>
          </a:p>
        </p:txBody>
      </p:sp>
      <p:sp>
        <p:nvSpPr>
          <p:cNvPr id="18435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dirty="0">
                <a:solidFill>
                  <a:srgbClr val="ffffff"/>
                </a:solidFill>
              </a:rPr>
              <a:t>Ambiente: steppa</a:t>
            </a:r>
          </a:p>
          <a:p>
            <a:pPr/>
            <a:r>
              <a:rPr lang="en-US" altLang="en-US" dirty="0">
                <a:solidFill>
                  <a:srgbClr val="ffffff"/>
                </a:solidFill>
              </a:rPr>
              <a:t>Presenza umana: allevamento di cavalli e tende.</a:t>
            </a:r>
          </a:p>
        </p:txBody>
      </p:sp>
      <p:pic>
        <p:nvPicPr>
          <p:cNvPr id="18436" name=""/>
          <p:cNvPicPr>
            <a:picLocks noChangeAspect="1"/>
          </p:cNvPicPr>
          <p:nvPr>
            <p:ph type="obj" sz="half" idx="4294967295"/>
          </p:nvPr>
        </p:nvPicPr>
        <p:blipFill>
          <a:blip r:embed="rID11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5214938" y="3076575"/>
            <a:ext cx="2905125" cy="15716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16" presetClass="entr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Group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fill="hold" presetID="21" presetClass="entr" presetSubtype="1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nodeType="afterGroup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nodeType="afterEffect" fill="hold" presetID="21" presetClass="entr" presetSubtype="1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1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charRg st="17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9456" name=""/>
        <p:cNvGrpSpPr>
          <a:grpSpLocks/>
        </p:cNvGrpSpPr>
        <p:nvPr/>
      </p:nvGrpSpPr>
      <p:grpSpPr>
        <a:xfrm/>
      </p:grpSpPr>
      <p:sp>
        <p:nvSpPr>
          <p:cNvPr id="1945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>
                <a:solidFill>
                  <a:srgbClr val="ffffff"/>
                </a:solidFill>
                <a:latin charset="0" typeface="Candara"/>
              </a:rPr>
              <a:t>Clima mediterraneo</a:t>
            </a:r>
          </a:p>
        </p:txBody>
      </p:sp>
      <p:sp>
        <p:nvSpPr>
          <p:cNvPr id="19459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 u="sng">
                <a:solidFill>
                  <a:srgbClr val="ffffff"/>
                </a:solidFill>
                <a:latin charset="0" typeface="Candara"/>
              </a:rPr>
              <a:t>Caratteristiche</a:t>
            </a: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:</a:t>
            </a:r>
          </a:p>
          <a:p>
            <a:pPr/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Estati calde</a:t>
            </a:r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Inverni miti</a:t>
            </a:r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Precipitazioni scarse</a:t>
            </a:r>
          </a:p>
        </p:txBody>
      </p:sp>
      <p:sp>
        <p:nvSpPr>
          <p:cNvPr id="19460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Macchia mediterranea (vite, ulivo, piante aromatiche)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9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9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nodeType="afterGroup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1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charRg st="31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59">
                                            <p:txEl>
                                              <p:charRg st="31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59">
                                            <p:txEl>
                                              <p:charRg st="31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nodeType="afterGroup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9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459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459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nodeType="afterGroup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ID="45" presetClass="entr" presetSubtype="0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0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60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60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0" build="p"/>
      <p:bldP spid="19460" grpId="0" animBg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0480" name=""/>
        <p:cNvGrpSpPr>
          <a:grpSpLocks/>
        </p:cNvGrpSpPr>
        <p:nvPr/>
      </p:nvGrpSpPr>
      <p:grpSpPr>
        <a:xfrm/>
      </p:grpSpPr>
      <p:sp>
        <p:nvSpPr>
          <p:cNvPr id="2048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  <a:latin charset="0" typeface="Candara"/>
              </a:rPr>
              <a:t>Clima mediterraneo</a:t>
            </a:r>
          </a:p>
        </p:txBody>
      </p:sp>
      <p:sp>
        <p:nvSpPr>
          <p:cNvPr id="20483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Ambiente: macchia mediterranea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Temperatura: inverni miti e umide ed estati calde e aride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 Precipitazioni: frequenti solo in inverno; in estate quasi assenti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Flora: pieno di arbusti sempreverdi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Fauna: insetti, anfibi, rettili, uccelli e mammiferi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Morfologia: grandi spazi di alberi sempreverdi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Terreno: poco profondo e soggetto a un rapido drenaggio</a:t>
            </a:r>
          </a:p>
        </p:txBody>
      </p:sp>
      <p:pic>
        <p:nvPicPr>
          <p:cNvPr id="20484" name=""/>
          <p:cNvPicPr>
            <a:picLocks noChangeAspect="1"/>
          </p:cNvPicPr>
          <p:nvPr>
            <p:ph type="obj" sz="half" idx="4294967295"/>
          </p:nvPr>
        </p:nvPicPr>
        <p:blipFill>
          <a:blip r:embed="rID12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1243013" y="2938463"/>
            <a:ext cx="2466975" cy="18478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25" presetClass="entr" presetSubtype="0" autoRev="fals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nodeType="afterGroup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nodeType="afterEffect" fill="hold" presetID="2" presetClass="entr" presetSubtype="4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nodeType="afterGroup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charRg st="3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charRg st="3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nodeType="afterGroup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89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charRg st="89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charRg st="89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nodeType="afterGroup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57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charRg st="157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charRg st="157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nodeType="afterGroup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93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charRg st="193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charRg st="193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nodeType="afterGroup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46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charRg st="246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charRg st="246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nodeType="afterGroup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93" end="3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charRg st="293" end="3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charRg st="293" end="3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1504" name=""/>
        <p:cNvGrpSpPr>
          <a:grpSpLocks/>
        </p:cNvGrpSpPr>
        <p:nvPr/>
      </p:nvGrpSpPr>
      <p:grpSpPr>
        <a:xfrm/>
      </p:grpSpPr>
      <p:sp>
        <p:nvSpPr>
          <p:cNvPr id="2150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</a:rPr>
              <a:t>Clima mediterraneo</a:t>
            </a:r>
          </a:p>
        </p:txBody>
      </p:sp>
      <p:sp>
        <p:nvSpPr>
          <p:cNvPr id="21507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dirty="0">
                <a:solidFill>
                  <a:srgbClr val="ffffff"/>
                </a:solidFill>
              </a:rPr>
              <a:t>Ambiente: macchia mediterranea</a:t>
            </a:r>
          </a:p>
          <a:p>
            <a:pPr/>
            <a:r>
              <a:rPr lang="en-US" altLang="en-US" dirty="0">
                <a:solidFill>
                  <a:srgbClr val="ffffff"/>
                </a:solidFill>
              </a:rPr>
              <a:t>Presenza umana: abitazioni (trulli) e piante da «compagnia».</a:t>
            </a:r>
          </a:p>
        </p:txBody>
      </p:sp>
      <p:pic>
        <p:nvPicPr>
          <p:cNvPr id="21508" name=""/>
          <p:cNvPicPr>
            <a:picLocks noChangeAspect="1"/>
          </p:cNvPicPr>
          <p:nvPr>
            <p:ph type="obj" sz="half" idx="4294967295"/>
          </p:nvPr>
        </p:nvPicPr>
        <p:blipFill>
          <a:blip r:embed="rID13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5262563" y="3048000"/>
            <a:ext cx="2809875" cy="16287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3" presetClass="entr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Group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fill="hold" presetID="16" presetClass="entr" presetSubtype="21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nodeType="afterGroup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nodeType="afterEffect" fill="hold" presetID="16" presetClass="entr" presetSubtype="21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31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charRg st="31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4096" name=""/>
        <p:cNvGrpSpPr>
          <a:grpSpLocks/>
        </p:cNvGrpSpPr>
        <p:nvPr/>
      </p:nvGrpSpPr>
      <p:grpSpPr>
        <a:xfrm/>
      </p:grpSpPr>
      <p:sp>
        <p:nvSpPr>
          <p:cNvPr id="409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>
                <a:solidFill>
                  <a:srgbClr val="ffffff"/>
                </a:solidFill>
                <a:latin charset="0" typeface="Candara"/>
              </a:rPr>
              <a:t>Fattori che determinano il clima</a:t>
            </a:r>
          </a:p>
        </p:txBody>
      </p:sp>
      <p:sp>
        <p:nvSpPr>
          <p:cNvPr id="4099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457200" y="1600200"/>
            <a:ext cx="8229600" cy="4525963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Presenza del mare e delle correnti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Venti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Altitudine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Latitudine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2" presetClass="entr" presetSubtype="4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nodeType="afterGroup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fill="hold" presetID="2" presetClass="entr" presetSubtype="4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3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charRg st="3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charRg st="3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nodeType="afterEffect" fill="hold" presetID="2" presetClass="entr" presetSubtype="4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nodeType="afterGroup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nodeType="afterEffect" fill="hold" presetID="2" presetClass="entr" presetSubtype="4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120" name=""/>
        <p:cNvGrpSpPr>
          <a:grpSpLocks/>
        </p:cNvGrpSpPr>
        <p:nvPr/>
      </p:nvGrpSpPr>
      <p:grpSpPr>
        <a:xfrm/>
      </p:grpSpPr>
      <p:sp>
        <p:nvSpPr>
          <p:cNvPr id="512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4000" dirty="0">
                <a:solidFill>
                  <a:srgbClr val="ffffff"/>
                </a:solidFill>
                <a:latin charset="0" typeface="Candara"/>
              </a:rPr>
              <a:t>Tipi di clima</a:t>
            </a:r>
          </a:p>
        </p:txBody>
      </p:sp>
      <p:sp>
        <p:nvSpPr>
          <p:cNvPr id="5123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457200" y="1600200"/>
            <a:ext cx="8229600" cy="4525963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Clima nordico </a:t>
            </a:r>
          </a:p>
          <a:p>
            <a:pPr/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Clima atlantico</a:t>
            </a:r>
          </a:p>
          <a:p>
            <a:pPr/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Clima continentale</a:t>
            </a:r>
          </a:p>
          <a:p>
            <a:pPr/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Clima mediterraneo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14" presetClass="entr" presetSubtype="1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Group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fill="hold" presetID="14" presetClass="entr" presetSubtype="1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nodeType="afterGroup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fill="hold" presetID="14" presetClass="entr" presetSubtype="1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3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charRg st="33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nodeType="afterGroup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nodeType="afterEffect" fill="hold" presetID="14" presetClass="entr" presetSubtype="1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6144" name=""/>
        <p:cNvGrpSpPr>
          <a:grpSpLocks/>
        </p:cNvGrpSpPr>
        <p:nvPr/>
      </p:nvGrpSpPr>
      <p:grpSpPr>
        <a:xfrm/>
      </p:grpSpPr>
      <p:sp>
        <p:nvSpPr>
          <p:cNvPr id="614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>
                <a:solidFill>
                  <a:srgbClr val="ffffff"/>
                </a:solidFill>
                <a:latin charset="0" typeface="Candara"/>
              </a:rPr>
              <a:t>Clima nordico</a:t>
            </a:r>
          </a:p>
        </p:txBody>
      </p:sp>
      <p:sp>
        <p:nvSpPr>
          <p:cNvPr id="6147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539750" y="1773238"/>
            <a:ext cx="4038600" cy="4525962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 u="sng">
                <a:solidFill>
                  <a:srgbClr val="ffffff"/>
                </a:solidFill>
                <a:latin charset="0" typeface="Candara"/>
              </a:rPr>
              <a:t>Caratteristiche</a:t>
            </a: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:</a:t>
            </a:r>
          </a:p>
          <a:p>
            <a:pPr/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Temperature fredde</a:t>
            </a:r>
          </a:p>
          <a:p>
            <a:pPr>
              <a:buNone/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Precipitazioni scarse</a:t>
            </a:r>
          </a:p>
        </p:txBody>
      </p:sp>
      <p:sp>
        <p:nvSpPr>
          <p:cNvPr id="6148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Ambiente polare di alta montagna</a:t>
            </a:r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Tundra (scarsa vegetazione costituita da muschi e licheni)</a:t>
            </a:r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Taiga (grandi estensioni di conifere)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45" presetClass="entr" presetSubtype="0" grpId="0" autoRev="fals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nodeType="afterEffect" fill="hold" presetID="45" presetClass="entr" presetSubtype="0" grpId="0" autoRev="fals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8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charRg st="18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charRg st="18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charRg st="18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nodeType="afterGroup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nodeType="afterEffect" fill="hold" presetID="45" presetClass="entr" presetSubtype="0" grpId="0" autoRev="fals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charRg st="37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charRg st="3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7">
                                            <p:txEl>
                                              <p:charRg st="3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ID="45" presetClass="entr" presetSubtype="0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4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4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33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8">
                                            <p:txEl>
                                              <p:charRg st="33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48">
                                            <p:txEl>
                                              <p:charRg st="33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48">
                                            <p:txEl>
                                              <p:charRg st="33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nodeType="afterGroup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nodeType="afterEffect" fill="hold" presetID="45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92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48">
                                            <p:txEl>
                                              <p:charRg st="92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148">
                                            <p:txEl>
                                              <p:charRg st="92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48">
                                            <p:txEl>
                                              <p:charRg st="92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0" build="p"/>
      <p:bldP spid="6148" grpId="0" animBg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168" name=""/>
        <p:cNvGrpSpPr>
          <a:grpSpLocks/>
        </p:cNvGrpSpPr>
        <p:nvPr/>
      </p:nvGrpSpPr>
      <p:grpSpPr>
        <a:xfrm/>
      </p:grpSpPr>
      <p:sp>
        <p:nvSpPr>
          <p:cNvPr id="717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>
                <a:solidFill>
                  <a:srgbClr val="ffffff"/>
                </a:solidFill>
                <a:latin charset="0" typeface="Candara"/>
              </a:rPr>
              <a:t>Clima nordico</a:t>
            </a:r>
          </a:p>
        </p:txBody>
      </p:sp>
      <p:sp>
        <p:nvSpPr>
          <p:cNvPr id="7171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Ambiente: polare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Temperatura: costantemente sotto zero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Precipitazioni: poche e prevalentemente nevose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Flora: Scarsa (bucaneve in primavera)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Fauna: orsi polari, foche e orche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Morfologia: ghiacciai </a:t>
            </a:r>
          </a:p>
          <a:p>
            <a:pPr/>
            <a:r>
              <a:rPr lang="en-US" altLang="en-US" sz="2000" dirty="0">
                <a:solidFill>
                  <a:srgbClr val="ffffff"/>
                </a:solidFill>
                <a:latin charset="0" typeface="Candara"/>
              </a:rPr>
              <a:t>Terreno: roccioso</a:t>
            </a:r>
          </a:p>
        </p:txBody>
      </p:sp>
      <p:pic>
        <p:nvPicPr>
          <p:cNvPr id="7172" name=""/>
          <p:cNvPicPr>
            <a:picLocks noChangeAspect="1"/>
          </p:cNvPicPr>
          <p:nvPr>
            <p:ph type="obj" sz="half" idx="4294967295"/>
          </p:nvPr>
        </p:nvPicPr>
        <p:blipFill>
          <a:blip r:embed="rID1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755650" y="3213100"/>
            <a:ext cx="3238500" cy="1700213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2" presetClass="entr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nodeType="afterGroup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nodeType="afterEffect" fill="hold" presetID="2" presetClass="entr" presetSubtype="4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nodeType="afterGroup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7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charRg st="17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charRg st="17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nodeType="afterGroup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5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charRg st="5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charRg st="5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nodeType="afterGroup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0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charRg st="10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charRg st="10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nodeType="afterGroup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4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charRg st="14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charRg st="14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nodeType="afterGroup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nodeType="afterEffect" fill="hold" presetID="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7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charRg st="17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charRg st="17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nodeType="afterGroup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nodeType="afterEffect" fill="hold" presetID="2" presetClass="entr" presetSubtype="4" grpId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97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charRg st="197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charRg st="197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192" name=""/>
        <p:cNvGrpSpPr>
          <a:grpSpLocks/>
        </p:cNvGrpSpPr>
        <p:nvPr/>
      </p:nvGrpSpPr>
      <p:grpSpPr>
        <a:xfrm/>
      </p:grpSpPr>
      <p:sp>
        <p:nvSpPr>
          <p:cNvPr id="819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</a:rPr>
              <a:t>Clima nordico</a:t>
            </a:r>
          </a:p>
        </p:txBody>
      </p:sp>
      <p:sp>
        <p:nvSpPr>
          <p:cNvPr id="8195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buNone/>
            </a:pPr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Ambiente: polare</a:t>
            </a:r>
          </a:p>
          <a:p>
            <a:pPr/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Presenza umana: costruzioni in ghiaccio (igloo); popolo nomade; si muovono con slitte trainate da cani percorrendo sentieri di neve.</a:t>
            </a:r>
          </a:p>
        </p:txBody>
      </p:sp>
      <p:pic>
        <p:nvPicPr>
          <p:cNvPr id="8196" name=""/>
          <p:cNvPicPr>
            <a:picLocks noChangeAspect="1"/>
          </p:cNvPicPr>
          <p:nvPr>
            <p:ph type="obj" sz="half" idx="4294967295"/>
          </p:nvPr>
        </p:nvPicPr>
        <p:blipFill>
          <a:blip r:embed="rID2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5514975" y="2871788"/>
            <a:ext cx="2305050" cy="19812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15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nodeType="afterGroup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nodeType="afterEffect" fill="hold" presetID="10" presetClass="entr" presetSubtype="0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charRg st="1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nodeType="afterGroup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nodeType="afterEffect" fill="hold" presetID="10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8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charRg st="18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9216" name=""/>
        <p:cNvGrpSpPr>
          <a:grpSpLocks/>
        </p:cNvGrpSpPr>
        <p:nvPr/>
      </p:nvGrpSpPr>
      <p:grpSpPr>
        <a:xfrm/>
      </p:grpSpPr>
      <p:sp>
        <p:nvSpPr>
          <p:cNvPr id="921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  <a:latin charset="0" typeface="Candara"/>
              </a:rPr>
              <a:t>Clima nordico</a:t>
            </a:r>
          </a:p>
        </p:txBody>
      </p:sp>
      <p:pic>
        <p:nvPicPr>
          <p:cNvPr id="9219" name=""/>
          <p:cNvPicPr>
            <a:picLocks noChangeAspect="1"/>
          </p:cNvPicPr>
          <p:nvPr>
            <p:ph type="obj" sz="quarter" idx="4294967295"/>
          </p:nvPr>
        </p:nvPicPr>
        <p:blipFill>
          <a:blip r:embed="rID3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639763" y="1600200"/>
            <a:ext cx="3673475" cy="218598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220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Ambiente: tundra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Temperatura: supera lo zero solo durante la breve estate 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Precipitazioni: scarse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Flora: Scarsa (muschi e licheni)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Fauna: alci, renne, volpi, lupi e orsi bruni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Morfologia: pianura, collina, fiumi e laghi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ff"/>
                </a:solidFill>
                <a:latin charset="0" typeface="Candara"/>
              </a:rPr>
              <a:t>Terreno: roccioso, sabbioso, erboso.</a:t>
            </a:r>
          </a:p>
        </p:txBody>
      </p:sp>
      <p:pic>
        <p:nvPicPr>
          <p:cNvPr id="9221" name=""/>
          <p:cNvPicPr>
            <a:picLocks noChangeAspect="1"/>
          </p:cNvPicPr>
          <p:nvPr>
            <p:ph type="obj" sz="quarter" idx="4294967295"/>
          </p:nvPr>
        </p:nvPicPr>
        <p:blipFill>
          <a:blip r:embed="rID4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1243013" y="4108450"/>
            <a:ext cx="2466975" cy="18478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35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nodeType="afterGroup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nodeType="afterEffect" fill="hold" presetID="35" presetClass="entr" presetSubtype="0" autoRev="false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nodeType="afterGroup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nodeType="afterEffect" fill="hold" presetID="42" presetClass="entr" presetSubtype="0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nodeType="afterGroup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17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>
                                            <p:txEl>
                                              <p:charRg st="17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charRg st="17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charRg st="17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nodeType="afterGroup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75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0">
                                            <p:txEl>
                                              <p:charRg st="75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0">
                                            <p:txEl>
                                              <p:charRg st="75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>
                                            <p:txEl>
                                              <p:charRg st="75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nodeType="afterGroup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98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20">
                                            <p:txEl>
                                              <p:charRg st="98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0">
                                            <p:txEl>
                                              <p:charRg st="98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0">
                                            <p:txEl>
                                              <p:charRg st="98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nodeType="afterGroup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131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20">
                                            <p:txEl>
                                              <p:charRg st="131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0">
                                            <p:txEl>
                                              <p:charRg st="131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0">
                                            <p:txEl>
                                              <p:charRg st="131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nodeType="afterGroup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176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20">
                                            <p:txEl>
                                              <p:charRg st="176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20">
                                            <p:txEl>
                                              <p:charRg st="176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20">
                                            <p:txEl>
                                              <p:charRg st="176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nodeType="afterGroup" fill="hold">
                            <p:stCondLst>
                              <p:cond delay="11500"/>
                            </p:stCondLst>
                            <p:childTnLst>
                              <p:par>
                                <p:cTn id="55" nodeType="afterEffect" fill="hold" presetID="42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220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20">
                                            <p:txEl>
                                              <p:charRg st="220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0">
                                            <p:txEl>
                                              <p:charRg st="220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0">
                                            <p:txEl>
                                              <p:charRg st="220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0240" name=""/>
        <p:cNvGrpSpPr>
          <a:grpSpLocks/>
        </p:cNvGrpSpPr>
        <p:nvPr/>
      </p:nvGrpSpPr>
      <p:grpSpPr>
        <a:xfrm/>
      </p:grpSpPr>
      <p:sp>
        <p:nvSpPr>
          <p:cNvPr id="1024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</a:rPr>
              <a:t>Clima nordico</a:t>
            </a:r>
          </a:p>
        </p:txBody>
      </p:sp>
      <p:sp>
        <p:nvSpPr>
          <p:cNvPr id="10243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57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rPr lang="en-US" altLang="en-US" dirty="0">
                <a:solidFill>
                  <a:srgbClr val="ffffff"/>
                </a:solidFill>
              </a:rPr>
              <a:t>Ambiente: tundra</a:t>
            </a:r>
          </a:p>
          <a:p>
            <a:pPr/>
            <a:r>
              <a:rPr lang="en-US" altLang="en-US" dirty="0">
                <a:solidFill>
                  <a:srgbClr val="ffffff"/>
                </a:solidFill>
              </a:rPr>
              <a:t>Presenza umana: navi, spiagge sporche e uomini nello sfondo.</a:t>
            </a:r>
          </a:p>
        </p:txBody>
      </p:sp>
      <p:pic>
        <p:nvPicPr>
          <p:cNvPr id="10244" name=""/>
          <p:cNvPicPr>
            <a:picLocks noChangeAspect="1"/>
          </p:cNvPicPr>
          <p:nvPr>
            <p:ph type="obj" sz="half" idx="4294967295"/>
          </p:nvPr>
        </p:nvPicPr>
        <p:blipFill>
          <a:blip r:embed="rID5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5334000" y="2492375"/>
            <a:ext cx="3463926" cy="2227263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53" presetClass="entr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nodeType="afterGroup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nodeType="afterEffect" fill="hold" presetID="22" presetClass="entr" presetSubtype="4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nodeType="afterGroup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7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charRg st="17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1264" name=""/>
        <p:cNvGrpSpPr>
          <a:grpSpLocks/>
        </p:cNvGrpSpPr>
        <p:nvPr/>
      </p:nvGrpSpPr>
      <p:grpSpPr>
        <a:xfrm/>
      </p:grpSpPr>
      <p:sp>
        <p:nvSpPr>
          <p:cNvPr id="1126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611188" y="188913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ffffff"/>
                </a:solidFill>
                <a:latin charset="0" typeface="Candara"/>
              </a:rPr>
              <a:t>Clima nordico</a:t>
            </a:r>
          </a:p>
        </p:txBody>
      </p:sp>
      <p:sp>
        <p:nvSpPr>
          <p:cNvPr id="11267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48200" y="1600200"/>
            <a:ext cx="4038600" cy="45259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Ambiente: taiga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Temperatura: molto basse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Precipitazioni: molto scarse ma frequentemente umido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Flora: pini, abeti, larici e betulle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Fauna: renne, alci, lupi volpi, grizzly, lontra, puzzole e procioni.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Morfologia: umida, ricca di alberi e paludi.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latin charset="0" typeface="Candara"/>
              </a:rPr>
              <a:t>Terreno: suoli poligonali, permafrost e humus</a:t>
            </a:r>
          </a:p>
        </p:txBody>
      </p:sp>
      <p:pic>
        <p:nvPicPr>
          <p:cNvPr id="11268" name=""/>
          <p:cNvPicPr>
            <a:picLocks noChangeAspect="1"/>
          </p:cNvPicPr>
          <p:nvPr>
            <p:ph type="obj" sz="half" idx="4294967295"/>
          </p:nvPr>
        </p:nvPicPr>
        <p:blipFill>
          <a:blip r:embed="rID6">
            <a:alphaModFix amt="100000"/>
            <a:extLst/>
          </a:blip>
          <a:srcRect t="0" r="0" b="0" l="0"/>
          <a:stretch>
            <a:fillRect/>
          </a:stretch>
        </p:blipFill>
        <p:spPr>
          <a:xfrm rot="0">
            <a:off x="900113" y="2681288"/>
            <a:ext cx="2809875" cy="21050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nodeType="clickPar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nodeType="withGroup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ID="3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nodeType="afterGroup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nodeType="afterEffect" fill="hold" presetID="22" presetClass="entr" presetSubtype="4" grpId="0" autoRev="false" repeatCount="100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nodeType="afterGroup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nodeType="afterGroup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charRg st="4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nodeType="afterGroup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9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charRg st="94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nodeType="afterGroup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3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charRg st="131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nodeType="afterGroup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00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charRg st="200" end="2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nodeType="afterGroup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nodeType="afterEffect" fill="hold" presetID="22" presetClass="entr" presetSubtype="4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45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charRg st="245" end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0" build="p"/>
    </p:bldLst>
  </p:timing>
</p:sld>
</file>

<file path=ppt/theme/theme0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000000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2013-12-20T13:38:33Z</dcterms:created>
  <dc:creator>Generated by Kingsoft Office</dc:creator>
</coreProperties>
</file>